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</p:sldMasterIdLst>
  <p:handoutMasterIdLst>
    <p:handoutMasterId r:id="rId7"/>
  </p:handoutMasterIdLst>
  <p:sldIdLst>
    <p:sldId id="290" r:id="rId2"/>
    <p:sldId id="288" r:id="rId3"/>
    <p:sldId id="289" r:id="rId4"/>
    <p:sldId id="292" r:id="rId5"/>
    <p:sldId id="291" r:id="rId6"/>
  </p:sldIdLst>
  <p:sldSz cx="9144000" cy="6858000" type="screen4x3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Wingdings 2" panose="05020102010507070707" pitchFamily="18" charset="2"/>
      <p:regular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63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03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0BDC0D-79E6-4C39-9921-AC96764DA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6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B2CC-F3FB-4728-92D0-14378E2D643C}" type="datetime1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6025-7F29-41C7-B0A3-5A6C95B57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15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B280B-BA9C-4E1F-9E36-0277D2B9793A}" type="datetime1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AEDBE-7BE3-4C90-B463-511ED0AB7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52BC-FE6F-447D-9582-318055982235}" type="datetime1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0A510-C7AB-4DAD-A6B2-3B2DB4CEE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89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0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D645-A771-4356-BF6B-778922B36865}" type="datetime1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5994F-F06B-4B6E-83B5-3225BE67E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814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CA65-EAA8-42BB-BB78-D3FACA52C4D8}" type="datetime1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F5E0B-492F-4EED-B188-43D0FA445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13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554C7-9B6D-4F50-AC49-813C54B7B9A0}" type="datetime1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FE23-BDD4-47B1-B0A0-92F2AE12A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77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26A3-6125-4E89-93A0-907CD6829273}" type="datetime1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7F05-BC31-4419-B797-86FF89ACD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00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677C-FD09-41F9-AD4B-A9BF06A3A25F}" type="datetime1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EF1B-4B19-4682-8AB8-F10743F1D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74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EE32D-5726-4DE8-9A31-6DC4395A39BB}" type="datetime1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B7AD-0E05-457E-A0FA-49CC3E00D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53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1957D-AEF4-4FC4-A2E7-78FA383F69DF}" type="datetime1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94DF-8922-4085-9BF4-6EA4C0FA8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92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83838"/>
            </a:gs>
            <a:gs pos="31000">
              <a:srgbClr val="000000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oriz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23C68D04-E19E-4B5C-B4BA-FD435317B5AA}" type="datetime1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>
              <a:defRPr/>
            </a:pPr>
            <a:fld id="{98566395-0F8A-44A2-B53E-C300581A8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613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  <a:ea typeface="MS PGothic" pitchFamily="34" charset="-128"/>
          <a:cs typeface="MS P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92150" indent="-346075" algn="l" rtl="0" eaLnBrk="0" fontAlgn="base" hangingPunct="0">
        <a:lnSpc>
          <a:spcPct val="90000"/>
        </a:lnSpc>
        <a:spcBef>
          <a:spcPct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030288" indent="-339725" algn="l" rtl="0" eaLnBrk="0" fontAlgn="base" hangingPunct="0">
        <a:lnSpc>
          <a:spcPct val="90000"/>
        </a:lnSpc>
        <a:spcBef>
          <a:spcPct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700" kern="1200" spc="3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61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301625" y="274638"/>
            <a:ext cx="8232775" cy="665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Glory of God </a:t>
            </a:r>
            <a:r>
              <a:rPr lang="en-US" altLang="en-US" sz="2800" b="1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(John 1.14-18)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01625" y="6400800"/>
            <a:ext cx="736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lvl="0" defTabSz="957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800" b="1" dirty="0">
                <a:solidFill>
                  <a:srgbClr val="DC9E1F">
                    <a:lumMod val="60000"/>
                    <a:lumOff val="40000"/>
                  </a:srgbClr>
                </a:solidFill>
              </a:rPr>
              <a:t>The Real Glory of God (John 1.14-18)</a:t>
            </a:r>
            <a:endParaRPr lang="en-US" altLang="en-US" sz="1800" b="1" spc="100" dirty="0">
              <a:solidFill>
                <a:srgbClr val="DC9E1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032387"/>
            <a:ext cx="8685213" cy="5066788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Now the </a:t>
            </a:r>
            <a:r>
              <a:rPr lang="en-US" sz="2800" dirty="0">
                <a:solidFill>
                  <a:srgbClr val="FFC000"/>
                </a:solidFill>
              </a:rPr>
              <a:t>Word</a:t>
            </a:r>
            <a:r>
              <a:rPr lang="en-US" sz="2800" dirty="0"/>
              <a:t> became flesh and </a:t>
            </a:r>
            <a:r>
              <a:rPr lang="en-US" sz="2800" dirty="0">
                <a:solidFill>
                  <a:srgbClr val="FFC000"/>
                </a:solidFill>
              </a:rPr>
              <a:t>tabernacled</a:t>
            </a:r>
            <a:r>
              <a:rPr lang="en-US" sz="2800" dirty="0"/>
              <a:t>                   among us, and we </a:t>
            </a:r>
            <a:r>
              <a:rPr lang="en-US" sz="2800" dirty="0">
                <a:solidFill>
                  <a:srgbClr val="FFC000"/>
                </a:solidFill>
              </a:rPr>
              <a:t>saw his glory</a:t>
            </a:r>
            <a:r>
              <a:rPr lang="en-US" sz="2800" dirty="0"/>
              <a:t>, as the </a:t>
            </a:r>
            <a:r>
              <a:rPr lang="en-US" sz="2800" dirty="0">
                <a:solidFill>
                  <a:srgbClr val="FFC000"/>
                </a:solidFill>
              </a:rPr>
              <a:t>glory</a:t>
            </a:r>
            <a:r>
              <a:rPr lang="en-US" sz="2800" dirty="0"/>
              <a:t>                           of the one and only son </a:t>
            </a:r>
            <a:r>
              <a:rPr lang="en-US" sz="2800" dirty="0">
                <a:solidFill>
                  <a:srgbClr val="FFC000"/>
                </a:solidFill>
              </a:rPr>
              <a:t>from the Father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C000"/>
                </a:solidFill>
              </a:rPr>
              <a:t>glory full of grace and truth</a:t>
            </a:r>
            <a:r>
              <a:rPr lang="en-US" sz="2800" dirty="0"/>
              <a:t>. </a:t>
            </a:r>
            <a:r>
              <a:rPr lang="en-US" sz="2800" baseline="30000" dirty="0"/>
              <a:t>15</a:t>
            </a:r>
            <a:r>
              <a:rPr lang="en-US" sz="2800" dirty="0"/>
              <a:t> John testified about him and shouted out, “This was the one about whom I said, ‘He who comes after me is before me in rank, because he existed before me in time.’” </a:t>
            </a:r>
            <a:r>
              <a:rPr lang="en-US" sz="2800" baseline="30000" dirty="0"/>
              <a:t>16</a:t>
            </a:r>
            <a:r>
              <a:rPr lang="en-US" sz="2800" dirty="0"/>
              <a:t> For of his </a:t>
            </a:r>
            <a:r>
              <a:rPr lang="en-US" sz="2800" dirty="0">
                <a:solidFill>
                  <a:srgbClr val="FFC000"/>
                </a:solidFill>
              </a:rPr>
              <a:t>fullness</a:t>
            </a:r>
            <a:r>
              <a:rPr lang="en-US" sz="2800" dirty="0"/>
              <a:t> we have all received </a:t>
            </a:r>
            <a:r>
              <a:rPr lang="en-US" sz="2800" dirty="0">
                <a:solidFill>
                  <a:srgbClr val="FFC000"/>
                </a:solidFill>
              </a:rPr>
              <a:t>grace to replace grace</a:t>
            </a:r>
            <a:r>
              <a:rPr lang="en-US" sz="2800" dirty="0"/>
              <a:t>. </a:t>
            </a:r>
            <a:r>
              <a:rPr lang="en-US" sz="2800" baseline="30000" dirty="0"/>
              <a:t>17</a:t>
            </a:r>
            <a:r>
              <a:rPr lang="en-US" sz="2800" dirty="0"/>
              <a:t> For the law was given through </a:t>
            </a:r>
            <a:r>
              <a:rPr lang="en-US" sz="2800" dirty="0">
                <a:solidFill>
                  <a:srgbClr val="FFC000"/>
                </a:solidFill>
              </a:rPr>
              <a:t>Moses</a:t>
            </a:r>
            <a:r>
              <a:rPr lang="en-US" sz="2800" dirty="0"/>
              <a:t>, but </a:t>
            </a:r>
            <a:r>
              <a:rPr lang="en-US" sz="2800" dirty="0">
                <a:solidFill>
                  <a:srgbClr val="FFC000"/>
                </a:solidFill>
              </a:rPr>
              <a:t>grace and truth</a:t>
            </a:r>
            <a:r>
              <a:rPr lang="en-US" sz="2800" dirty="0"/>
              <a:t> came about through Jesus Christ. </a:t>
            </a:r>
            <a:r>
              <a:rPr lang="en-US" sz="2800" baseline="30000" dirty="0"/>
              <a:t>18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C000"/>
                </a:solidFill>
              </a:rPr>
              <a:t>No one has seen God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C000"/>
                </a:solidFill>
              </a:rPr>
              <a:t>at any time</a:t>
            </a:r>
            <a:r>
              <a:rPr lang="en-US" sz="2800" dirty="0"/>
              <a:t>. The only son, himself God, the one being in the bosom of the Father, has </a:t>
            </a:r>
            <a:r>
              <a:rPr lang="en-US" sz="2800" dirty="0">
                <a:solidFill>
                  <a:srgbClr val="FFC000"/>
                </a:solidFill>
              </a:rPr>
              <a:t>revealed</a:t>
            </a:r>
            <a:r>
              <a:rPr lang="en-US" sz="2800" dirty="0"/>
              <a:t> Him.</a:t>
            </a:r>
          </a:p>
        </p:txBody>
      </p:sp>
      <p:pic>
        <p:nvPicPr>
          <p:cNvPr id="9" name="Picture 2" descr="C:\Users\hamiltont\AppData\Local\Microsoft\Windows\Temporary Internet Files\Content.IE5\RDO1Q050\MP900400138[1].jpg">
            <a:extLst>
              <a:ext uri="{FF2B5EF4-FFF2-40B4-BE49-F238E27FC236}">
                <a16:creationId xmlns:a16="http://schemas.microsoft.com/office/drawing/2014/main" id="{96A6111B-648F-480C-AE53-B344537B3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291" y="222557"/>
            <a:ext cx="2261573" cy="1656611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301625" y="274638"/>
            <a:ext cx="8232775" cy="665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Exodus 33-34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01625" y="6400800"/>
            <a:ext cx="736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lvl="0" defTabSz="957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800" b="1" dirty="0">
                <a:solidFill>
                  <a:srgbClr val="DC9E1F">
                    <a:lumMod val="60000"/>
                    <a:lumOff val="40000"/>
                  </a:srgbClr>
                </a:solidFill>
              </a:rPr>
              <a:t>The Real Glory of God (John 1.14-18)</a:t>
            </a:r>
            <a:endParaRPr lang="en-US" altLang="en-US" sz="1800" b="1" spc="100" dirty="0">
              <a:solidFill>
                <a:srgbClr val="DC9E1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143000"/>
            <a:ext cx="8534400" cy="4956175"/>
          </a:xfrm>
        </p:spPr>
        <p:txBody>
          <a:bodyPr/>
          <a:lstStyle/>
          <a:p>
            <a:pPr>
              <a:spcAft>
                <a:spcPts val="2700"/>
              </a:spcAft>
              <a:buFont typeface="Wingdings 2" pitchFamily="18" charset="2"/>
              <a:buChar char=""/>
              <a:defRPr/>
            </a:pPr>
            <a:r>
              <a:rPr lang="en-US" sz="2800" dirty="0"/>
              <a:t>none has “seen God” (1.18)</a:t>
            </a:r>
          </a:p>
          <a:p>
            <a:pPr>
              <a:spcAft>
                <a:spcPts val="2700"/>
              </a:spcAft>
              <a:buFont typeface="Wingdings 2" pitchFamily="18" charset="2"/>
              <a:buChar char=""/>
              <a:defRPr/>
            </a:pPr>
            <a:r>
              <a:rPr lang="en-US" sz="2800" dirty="0"/>
              <a:t>Jesus &gt; Moses (1.17)</a:t>
            </a:r>
          </a:p>
          <a:p>
            <a:pPr>
              <a:spcAft>
                <a:spcPts val="2700"/>
              </a:spcAft>
              <a:buFont typeface="Wingdings 2" pitchFamily="18" charset="2"/>
              <a:buChar char=""/>
              <a:defRPr/>
            </a:pPr>
            <a:r>
              <a:rPr lang="en-US" sz="2800" dirty="0"/>
              <a:t>“grace ‘instead of’ grace” (1.16)</a:t>
            </a:r>
          </a:p>
          <a:p>
            <a:pPr>
              <a:spcAft>
                <a:spcPts val="2700"/>
              </a:spcAft>
              <a:buFont typeface="Wingdings 2" pitchFamily="18" charset="2"/>
              <a:buChar char=""/>
              <a:defRPr/>
            </a:pPr>
            <a:r>
              <a:rPr lang="en-US" sz="2800" dirty="0"/>
              <a:t>“</a:t>
            </a:r>
            <a:r>
              <a:rPr lang="en-US" sz="2800" dirty="0" err="1"/>
              <a:t>tabernacled</a:t>
            </a:r>
            <a:r>
              <a:rPr lang="en-US" sz="2800" dirty="0"/>
              <a:t> among us” (1.14)</a:t>
            </a:r>
          </a:p>
          <a:p>
            <a:pPr>
              <a:spcAft>
                <a:spcPts val="2700"/>
              </a:spcAft>
              <a:buFont typeface="Wingdings 2" pitchFamily="18" charset="2"/>
              <a:buChar char=""/>
              <a:defRPr/>
            </a:pPr>
            <a:r>
              <a:rPr lang="en-US" sz="2800"/>
              <a:t>“explained” the Father (1.18)</a:t>
            </a:r>
          </a:p>
          <a:p>
            <a:pPr>
              <a:spcAft>
                <a:spcPts val="2700"/>
              </a:spcAft>
              <a:buFont typeface="Wingdings 2" pitchFamily="18" charset="2"/>
              <a:buChar char=""/>
              <a:defRPr/>
            </a:pPr>
            <a:r>
              <a:rPr lang="en-US" sz="2800"/>
              <a:t>“</a:t>
            </a:r>
            <a:r>
              <a:rPr lang="en-US" sz="2800" dirty="0"/>
              <a:t>we beheld his glory” (1.14)</a:t>
            </a:r>
          </a:p>
          <a:p>
            <a:pPr>
              <a:spcAft>
                <a:spcPts val="2700"/>
              </a:spcAft>
              <a:buFont typeface="Wingdings 2" pitchFamily="18" charset="2"/>
              <a:buChar char=""/>
              <a:defRPr/>
            </a:pPr>
            <a:r>
              <a:rPr lang="en-US" sz="2800" dirty="0"/>
              <a:t>“full of grace and truth” (1.14)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5772"/>
          <a:stretch/>
        </p:blipFill>
        <p:spPr>
          <a:xfrm>
            <a:off x="5372100" y="274638"/>
            <a:ext cx="3540125" cy="451903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90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301625" y="274638"/>
            <a:ext cx="8232775" cy="665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cap="non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glory of God...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01625" y="6400800"/>
            <a:ext cx="736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9pPr>
          </a:lstStyle>
          <a:p>
            <a:pPr lvl="0" defTabSz="957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1800" b="1" dirty="0">
                <a:solidFill>
                  <a:srgbClr val="DC9E1F">
                    <a:lumMod val="60000"/>
                    <a:lumOff val="40000"/>
                  </a:srgbClr>
                </a:solidFill>
              </a:rPr>
              <a:t>The Real Glory of God (John 1.14-18)</a:t>
            </a:r>
            <a:endParaRPr lang="en-US" altLang="en-US" sz="1800" b="1" spc="100" dirty="0">
              <a:solidFill>
                <a:srgbClr val="DC9E1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1625" y="1143000"/>
            <a:ext cx="8534400" cy="4956175"/>
          </a:xfrm>
        </p:spPr>
        <p:txBody>
          <a:bodyPr>
            <a:normAutofit/>
          </a:bodyPr>
          <a:lstStyle/>
          <a:p>
            <a:pPr>
              <a:spcAft>
                <a:spcPts val="3600"/>
              </a:spcAft>
              <a:buSzPct val="75000"/>
              <a:buFont typeface="Wingdings 2" pitchFamily="18" charset="2"/>
              <a:buChar char=""/>
              <a:defRPr/>
            </a:pPr>
            <a:r>
              <a:rPr lang="en-US" sz="3600" b="1" dirty="0"/>
              <a:t>do we see it in Jesus?</a:t>
            </a:r>
          </a:p>
          <a:p>
            <a:pPr>
              <a:spcAft>
                <a:spcPts val="3600"/>
              </a:spcAft>
              <a:buSzPct val="75000"/>
              <a:buFont typeface="Wingdings 2" pitchFamily="18" charset="2"/>
              <a:buChar char=""/>
              <a:defRPr/>
            </a:pPr>
            <a:r>
              <a:rPr lang="en-US" sz="3600" b="1" dirty="0"/>
              <a:t>do others see it in us?</a:t>
            </a:r>
          </a:p>
        </p:txBody>
      </p:sp>
      <p:pic>
        <p:nvPicPr>
          <p:cNvPr id="5" name="Picture 4" descr="A picture containing blur&#10;&#10;Description automatically generated">
            <a:extLst>
              <a:ext uri="{FF2B5EF4-FFF2-40B4-BE49-F238E27FC236}">
                <a16:creationId xmlns:a16="http://schemas.microsoft.com/office/drawing/2014/main" id="{44C3F672-76BA-471D-87E5-3C62E2CA9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834" y="353961"/>
            <a:ext cx="3403191" cy="2268794"/>
          </a:xfrm>
          <a:prstGeom prst="rect">
            <a:avLst/>
          </a:prstGeom>
        </p:spPr>
      </p:pic>
      <p:pic>
        <p:nvPicPr>
          <p:cNvPr id="6" name="Picture 6" descr="http://veronika.kaer.dk/wp-content/uploads/Passion_Jesus_Hand.jpg">
            <a:extLst>
              <a:ext uri="{FF2B5EF4-FFF2-40B4-BE49-F238E27FC236}">
                <a16:creationId xmlns:a16="http://schemas.microsoft.com/office/drawing/2014/main" id="{8314696C-CE8D-4235-9B65-8D955321C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834" y="353960"/>
            <a:ext cx="3403191" cy="486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18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870969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1836</TotalTime>
  <Words>256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Wingdings 2</vt:lpstr>
      <vt:lpstr>Arial</vt:lpstr>
      <vt:lpstr>Arial Narrow</vt:lpstr>
      <vt:lpstr>Horizon</vt:lpstr>
      <vt:lpstr>PowerPoint Presentation</vt:lpstr>
      <vt:lpstr>The Glory of God (John 1.14-18)</vt:lpstr>
      <vt:lpstr>Exodus 33-34</vt:lpstr>
      <vt:lpstr>The glory of God...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1:1-18</dc:title>
  <dc:subject>REL 3253 The Gospel and Epistles of John</dc:subject>
  <dc:creator>HamiltonT@floridacollege.edu</dc:creator>
  <cp:lastModifiedBy>Tom Hamilton</cp:lastModifiedBy>
  <cp:revision>103</cp:revision>
  <cp:lastPrinted>2021-08-27T12:23:11Z</cp:lastPrinted>
  <dcterms:created xsi:type="dcterms:W3CDTF">2011-04-26T01:31:49Z</dcterms:created>
  <dcterms:modified xsi:type="dcterms:W3CDTF">2021-10-03T12:16:04Z</dcterms:modified>
</cp:coreProperties>
</file>